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1"/>
  </p:sldMasterIdLst>
  <p:notesMasterIdLst>
    <p:notesMasterId r:id="rId16"/>
  </p:notesMasterIdLst>
  <p:sldIdLst>
    <p:sldId id="265" r:id="rId2"/>
    <p:sldId id="341" r:id="rId3"/>
    <p:sldId id="343" r:id="rId4"/>
    <p:sldId id="438" r:id="rId5"/>
    <p:sldId id="422" r:id="rId6"/>
    <p:sldId id="429" r:id="rId7"/>
    <p:sldId id="430" r:id="rId8"/>
    <p:sldId id="439" r:id="rId9"/>
    <p:sldId id="440" r:id="rId10"/>
    <p:sldId id="432" r:id="rId11"/>
    <p:sldId id="441" r:id="rId12"/>
    <p:sldId id="399" r:id="rId13"/>
    <p:sldId id="400" r:id="rId14"/>
    <p:sldId id="401" r:id="rId15"/>
  </p:sldIdLst>
  <p:sldSz cx="9144000" cy="6858000" type="screen4x3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4304D75-8210-063F-5E50-F3DFA2E1E6A4}" name="David Furth" initials="DF" userId="S::David.Furth@fcc.gov::373b31b3-fd7e-42e6-8570-fabb289cabf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el Wilhelm" initials="" lastIdx="1" clrIdx="0"/>
  <p:cmAuthor id="2" name="Unknown User1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CCFF"/>
    <a:srgbClr val="FF99FF"/>
    <a:srgbClr val="D1D1F0"/>
    <a:srgbClr val="FF0000"/>
    <a:srgbClr val="FFC000"/>
    <a:srgbClr val="FFE267"/>
    <a:srgbClr val="FFFFCC"/>
    <a:srgbClr val="FF9966"/>
    <a:srgbClr val="B3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0817D5-7FE9-4A59-A9B2-D6362E34750D}" v="424" dt="2025-07-01T19:22:05.4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64" autoAdjust="0"/>
    <p:restoredTop sz="94657" autoAdjust="0"/>
  </p:normalViewPr>
  <p:slideViewPr>
    <p:cSldViewPr>
      <p:cViewPr varScale="1">
        <p:scale>
          <a:sx n="106" d="100"/>
          <a:sy n="106" d="100"/>
        </p:scale>
        <p:origin x="197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963E0A74-58DF-90CF-E7A9-C179B2B1C4A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defTabSz="933450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8BA6DC5C-4C94-E6D9-CD12-9BC7B78C006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 defTabSz="933450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65ECFFE0-618D-1374-C365-B42074776D7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9157" name="Rectangle 5">
            <a:extLst>
              <a:ext uri="{FF2B5EF4-FFF2-40B4-BE49-F238E27FC236}">
                <a16:creationId xmlns:a16="http://schemas.microsoft.com/office/drawing/2014/main" id="{0A1826F8-9478-35D8-F129-EB4AB4209E6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21188"/>
            <a:ext cx="5619750" cy="41894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158" name="Rectangle 6">
            <a:extLst>
              <a:ext uri="{FF2B5EF4-FFF2-40B4-BE49-F238E27FC236}">
                <a16:creationId xmlns:a16="http://schemas.microsoft.com/office/drawing/2014/main" id="{4297070C-5D74-CAF0-4E01-00E113E233F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defTabSz="933450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>
            <a:extLst>
              <a:ext uri="{FF2B5EF4-FFF2-40B4-BE49-F238E27FC236}">
                <a16:creationId xmlns:a16="http://schemas.microsoft.com/office/drawing/2014/main" id="{F3B9AFB3-9472-0C1F-4D36-6E9902190B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 defTabSz="933450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B4F242B-D273-4CF6-9839-A3E117B17C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PSHS">
            <a:extLst>
              <a:ext uri="{FF2B5EF4-FFF2-40B4-BE49-F238E27FC236}">
                <a16:creationId xmlns:a16="http://schemas.microsoft.com/office/drawing/2014/main" id="{1E348174-EA90-3325-9654-307A5E749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850" y="317500"/>
            <a:ext cx="8953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3">
            <a:extLst>
              <a:ext uri="{FF2B5EF4-FFF2-40B4-BE49-F238E27FC236}">
                <a16:creationId xmlns:a16="http://schemas.microsoft.com/office/drawing/2014/main" id="{649A2235-5F1E-A36A-0C57-9B76F0CC2A4B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442913" y="2224088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/>
          </a:p>
        </p:txBody>
      </p:sp>
      <p:sp>
        <p:nvSpPr>
          <p:cNvPr id="4097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524000" y="366713"/>
            <a:ext cx="6096000" cy="12334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097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67000"/>
            <a:ext cx="6400800" cy="2971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039B46A1-834F-94E1-8FAC-7715C689F9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B26D6224-1349-6440-00AB-5329590191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2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E38149FA-C4FA-1B5B-A702-D5C76E8320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 anchor="b"/>
          <a:lstStyle>
            <a:lvl1pPr algn="r">
              <a:defRPr>
                <a:solidFill>
                  <a:schemeClr val="bg2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593B07A5-2B31-4EBE-9CE7-93A119EC70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9821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47A2ABDD-3E28-0F4A-749B-89586DB823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7588CE85-DBBC-3CBC-D466-4E8F0FDB7C9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1D957-B1C5-4765-876B-27D20E6A33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9883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228600"/>
            <a:ext cx="2038350" cy="5738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962650" cy="5738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EC1B3B59-B9E5-1962-92CD-470D8BEAF5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3734328E-7944-A464-5A7F-F9CF6445D8A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48331-1504-460D-905D-4C47D2C2B8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9694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33400" y="228600"/>
            <a:ext cx="8153400" cy="57388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9C874544-CAE1-D49E-9896-A90AFC12C0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07051F78-9BCC-6E24-6051-02E37939F88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734BA-69D0-4F03-9D76-DF428043C0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5076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45489337-84C3-D20B-7BF4-9CFAD70D32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5EAFD134-760F-2DFA-5538-2D2D627EEC9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4F5A9-2512-4BAD-ACC5-AE96EF3875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8430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479E681D-7194-7D22-4321-62296AFA29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82579E7A-9680-8BC5-94DA-845842E37CD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6F6BB-11F8-44BE-AEA7-8C60A5FEDA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9821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52613"/>
            <a:ext cx="4000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52613"/>
            <a:ext cx="4000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41E8E7E7-752B-1480-2160-8D0686BDF8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03CDEF0A-3BBF-3C40-A82C-8688DCDE57B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B518B-889D-49E3-9172-43123ADAC3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9352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DF067487-E7DE-1AE3-C8AD-AD10B253AA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50852740-5A99-215B-BB8D-C5FB1F914F6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733EF-1301-4E66-A94E-1A79CBFD72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6896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F9A06BFB-1ECA-27E2-7778-6F833B9E73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3EA9F040-A5AF-FF2F-FE36-9100211FF0E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BB909-27BF-4C41-BA37-A445860CE5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1045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280F23D5-20FA-256E-171A-E091E7FF04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3CA4290C-E565-0610-93CE-B76006051DB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5303D-31FC-4985-8649-F3CD57E942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9837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E400F23A-9F50-FC6A-FFDA-0C8A0FA733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A282B5EE-4985-6AF8-BC53-D767636A358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E1A8D-8D47-4144-897F-DF34EB834E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9585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3B9DED18-2031-6620-DF08-11594FD19F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C88C07A7-8E64-97C0-50CB-FE99B258A82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26346-C1B3-435B-AA52-F747839D6F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2751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>
            <a:extLst>
              <a:ext uri="{FF2B5EF4-FFF2-40B4-BE49-F238E27FC236}">
                <a16:creationId xmlns:a16="http://schemas.microsoft.com/office/drawing/2014/main" id="{5334A286-4162-3DEB-1D10-F4F75FCB69E5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2913" y="152082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/>
          </a:p>
        </p:txBody>
      </p:sp>
      <p:sp>
        <p:nvSpPr>
          <p:cNvPr id="1027" name="Rectangle 8">
            <a:extLst>
              <a:ext uri="{FF2B5EF4-FFF2-40B4-BE49-F238E27FC236}">
                <a16:creationId xmlns:a16="http://schemas.microsoft.com/office/drawing/2014/main" id="{42731EB4-8321-D426-17C6-73F4E2C078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228600"/>
            <a:ext cx="655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9">
            <a:extLst>
              <a:ext uri="{FF2B5EF4-FFF2-40B4-BE49-F238E27FC236}">
                <a16:creationId xmlns:a16="http://schemas.microsoft.com/office/drawing/2014/main" id="{13D9BE3E-3EE8-D5A9-2C3B-AA0B018472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852613"/>
            <a:ext cx="8153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9946" name="Rectangle 10">
            <a:extLst>
              <a:ext uri="{FF2B5EF4-FFF2-40B4-BE49-F238E27FC236}">
                <a16:creationId xmlns:a16="http://schemas.microsoft.com/office/drawing/2014/main" id="{EDBFFEEB-82EC-E8D6-1773-61AB9B43376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3638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030" name="Picture 12" descr="PSHS">
            <a:extLst>
              <a:ext uri="{FF2B5EF4-FFF2-40B4-BE49-F238E27FC236}">
                <a16:creationId xmlns:a16="http://schemas.microsoft.com/office/drawing/2014/main" id="{B9583E73-DC47-779C-F9E5-F1766DFED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850" y="317500"/>
            <a:ext cx="8953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0" name="Rectangle 14">
            <a:extLst>
              <a:ext uri="{FF2B5EF4-FFF2-40B4-BE49-F238E27FC236}">
                <a16:creationId xmlns:a16="http://schemas.microsoft.com/office/drawing/2014/main" id="{8ACD8DA0-D534-3D38-1966-2C0F871C60E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0458E3A-84EB-423A-A295-04A5D11D88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2" name="Picture 10">
            <a:extLst>
              <a:ext uri="{FF2B5EF4-FFF2-40B4-BE49-F238E27FC236}">
                <a16:creationId xmlns:a16="http://schemas.microsoft.com/office/drawing/2014/main" id="{3C13020C-BA24-F73C-57D9-B2F7A5EBF2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317500"/>
            <a:ext cx="890587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40" r:id="rId1"/>
    <p:sldLayoutId id="2147484829" r:id="rId2"/>
    <p:sldLayoutId id="2147484830" r:id="rId3"/>
    <p:sldLayoutId id="2147484831" r:id="rId4"/>
    <p:sldLayoutId id="2147484832" r:id="rId5"/>
    <p:sldLayoutId id="2147484833" r:id="rId6"/>
    <p:sldLayoutId id="2147484834" r:id="rId7"/>
    <p:sldLayoutId id="2147484835" r:id="rId8"/>
    <p:sldLayoutId id="2147484836" r:id="rId9"/>
    <p:sldLayoutId id="2147484837" r:id="rId10"/>
    <p:sldLayoutId id="2147484838" r:id="rId11"/>
    <p:sldLayoutId id="2147484839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35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35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35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35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35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35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35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fcc.gov/ecfs/search/search-filings" TargetMode="External"/><Relationship Id="rId5" Type="http://schemas.openxmlformats.org/officeDocument/2006/relationships/hyperlink" Target="https://www.fcc.gov/public-safety-licensing" TargetMode="Externa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hyperlink" Target="mailto:Roberto.Mussenden@fcc.gov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Tracy.Simmons@fcc.gov" TargetMode="External"/><Relationship Id="rId5" Type="http://schemas.openxmlformats.org/officeDocument/2006/relationships/hyperlink" Target="mailto:Brian.Marenco@fcc.gov" TargetMode="External"/><Relationship Id="rId4" Type="http://schemas.openxmlformats.org/officeDocument/2006/relationships/image" Target="cid:image001.jpg@01D5D05F.A8B8C6D0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CE5BFA8-5CAA-5485-A80F-D7EB17FC60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1981200"/>
            <a:ext cx="8610600" cy="1457325"/>
          </a:xfr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tIns="91440" anchor="ctr"/>
          <a:lstStyle/>
          <a:p>
            <a:pPr eaLnBrk="1" hangingPunct="1">
              <a:defRPr/>
            </a:pP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Fe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deral Communications Commission Discussion Panel</a:t>
            </a:r>
          </a:p>
        </p:txBody>
      </p:sp>
      <p:pic>
        <p:nvPicPr>
          <p:cNvPr id="4099" name="Picture 4" descr="A tall building with many windows&#10;&#10;Description automatically generated with low confidence">
            <a:extLst>
              <a:ext uri="{FF2B5EF4-FFF2-40B4-BE49-F238E27FC236}">
                <a16:creationId xmlns:a16="http://schemas.microsoft.com/office/drawing/2014/main" id="{1BDA3E7B-9B74-A4FC-CF3D-990C2C98243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2400"/>
            <a:ext cx="3978275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3A15D9F4-DC71-445C-BD59-0605850D61DF}"/>
              </a:ext>
            </a:extLst>
          </p:cNvPr>
          <p:cNvSpPr txBox="1">
            <a:spLocks/>
          </p:cNvSpPr>
          <p:nvPr/>
        </p:nvSpPr>
        <p:spPr bwMode="auto">
          <a:xfrm>
            <a:off x="533400" y="3890963"/>
            <a:ext cx="8001000" cy="2514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 anchorCtr="1"/>
          <a:lstStyle>
            <a:lvl1pPr marL="0" indent="0" algn="ctr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2400" b="1" kern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 Regional Planning Council (NRPC)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sz="2400" b="1" kern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Technical Seminar Program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sz="2400" b="1" kern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Baltimore, Maryland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sz="2400" b="1" kern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July 29,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4">
            <a:extLst>
              <a:ext uri="{FF2B5EF4-FFF2-40B4-BE49-F238E27FC236}">
                <a16:creationId xmlns:a16="http://schemas.microsoft.com/office/drawing/2014/main" id="{E177AC0F-0A1A-83C8-77D9-DABD9358758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5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35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35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35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24A942A-4688-4071-9D57-1D64DB1F7E91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6" name="Rectangle 5" descr="Newsprint">
            <a:extLst>
              <a:ext uri="{FF2B5EF4-FFF2-40B4-BE49-F238E27FC236}">
                <a16:creationId xmlns:a16="http://schemas.microsoft.com/office/drawing/2014/main" id="{EA1DE8A0-3A3A-AB29-8BA7-4617CFF53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95326"/>
            <a:ext cx="6096000" cy="1233487"/>
          </a:xfrm>
          <a:prstGeom prst="rect">
            <a:avLst/>
          </a:prstGeo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 anchorCtr="1"/>
          <a:lstStyle/>
          <a:p>
            <a:pPr algn="ctr" eaLnBrk="1" hangingPunct="1">
              <a:defRPr/>
            </a:pP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800 MHz RPC Docket Consolidation</a:t>
            </a:r>
            <a:endParaRPr lang="en-US" sz="2800" dirty="0"/>
          </a:p>
        </p:txBody>
      </p:sp>
      <p:pic>
        <p:nvPicPr>
          <p:cNvPr id="14340" name="Picture 13" descr="A cartoon of a magnifying glass&#10;&#10;Description automatically generated">
            <a:extLst>
              <a:ext uri="{FF2B5EF4-FFF2-40B4-BE49-F238E27FC236}">
                <a16:creationId xmlns:a16="http://schemas.microsoft.com/office/drawing/2014/main" id="{3274D5AE-B526-EF1D-0A04-074A20F97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00" y="4262438"/>
            <a:ext cx="192087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5" descr="A cartoon of a hat&#10;&#10;Description automatically generated">
            <a:extLst>
              <a:ext uri="{FF2B5EF4-FFF2-40B4-BE49-F238E27FC236}">
                <a16:creationId xmlns:a16="http://schemas.microsoft.com/office/drawing/2014/main" id="{F5FD4CE6-974C-579A-5451-2D2A19EB5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850" y="2127250"/>
            <a:ext cx="1646238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2" name="Group 20">
            <a:extLst>
              <a:ext uri="{FF2B5EF4-FFF2-40B4-BE49-F238E27FC236}">
                <a16:creationId xmlns:a16="http://schemas.microsoft.com/office/drawing/2014/main" id="{A2836750-5BEF-EFF7-ED26-1BB8EC6768F7}"/>
              </a:ext>
            </a:extLst>
          </p:cNvPr>
          <p:cNvGrpSpPr>
            <a:grpSpLocks/>
          </p:cNvGrpSpPr>
          <p:nvPr/>
        </p:nvGrpSpPr>
        <p:grpSpPr bwMode="auto">
          <a:xfrm>
            <a:off x="474663" y="1752600"/>
            <a:ext cx="5868987" cy="4408488"/>
            <a:chOff x="914400" y="1828800"/>
            <a:chExt cx="5008059" cy="440356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09B4EAB-6795-B8F6-D60B-4F53302D8642}"/>
                </a:ext>
              </a:extLst>
            </p:cNvPr>
            <p:cNvSpPr txBox="1"/>
            <p:nvPr/>
          </p:nvSpPr>
          <p:spPr>
            <a:xfrm>
              <a:off x="914400" y="1828800"/>
              <a:ext cx="5008059" cy="440356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>
                <a:lnSpc>
                  <a:spcPct val="115000"/>
                </a:lnSpc>
                <a:spcBef>
                  <a:spcPts val="0"/>
                </a:spcBef>
                <a:spcAft>
                  <a:spcPts val="800"/>
                </a:spcAft>
                <a:defRPr/>
              </a:pPr>
              <a:r>
                <a:rPr lang="en-US" sz="2000" kern="100" dirty="0">
                  <a:latin typeface="Times New Roman" panose="02020603050405020304" pitchFamily="18" charset="0"/>
                  <a:ea typeface="Aptos"/>
                  <a:cs typeface="Times New Roman" panose="02020603050405020304" pitchFamily="18" charset="0"/>
                </a:rPr>
                <a:t>    </a:t>
              </a:r>
              <a:r>
                <a:rPr lang="en-US" sz="2400" kern="100" dirty="0">
                  <a:latin typeface="Times New Roman" panose="02020603050405020304" pitchFamily="18" charset="0"/>
                  <a:ea typeface="Aptos"/>
                  <a:cs typeface="Times New Roman" panose="02020603050405020304" pitchFamily="18" charset="0"/>
                </a:rPr>
                <a:t>A full listing of the previous 800 MHz docket numbers can be found at </a:t>
              </a:r>
              <a:r>
                <a:rPr lang="en-US" sz="2400" kern="100" dirty="0">
                  <a:latin typeface="Times New Roman" panose="02020603050405020304" pitchFamily="18" charset="0"/>
                  <a:ea typeface="Aptos"/>
                  <a:cs typeface="Times New Roman" panose="02020603050405020304" pitchFamily="18" charset="0"/>
                  <a:hlinkClick r:id="rId5"/>
                </a:rPr>
                <a:t>https://www.fcc.gov/public-safety-licensing</a:t>
              </a:r>
              <a:r>
                <a:rPr lang="en-US" sz="2400" kern="100" dirty="0">
                  <a:latin typeface="Times New Roman" panose="02020603050405020304" pitchFamily="18" charset="0"/>
                  <a:ea typeface="Aptos"/>
                  <a:cs typeface="Times New Roman" panose="02020603050405020304" pitchFamily="18" charset="0"/>
                </a:rPr>
                <a:t> [click on “Regional Planning Committees (RPC)”].  </a:t>
              </a:r>
            </a:p>
            <a:p>
              <a:pPr>
                <a:lnSpc>
                  <a:spcPct val="115000"/>
                </a:lnSpc>
                <a:spcBef>
                  <a:spcPts val="0"/>
                </a:spcBef>
                <a:spcAft>
                  <a:spcPts val="800"/>
                </a:spcAft>
                <a:defRPr/>
              </a:pPr>
              <a:r>
                <a:rPr lang="en-US" sz="2400" kern="100" dirty="0">
                  <a:latin typeface="Times New Roman" panose="02020603050405020304" pitchFamily="18" charset="0"/>
                  <a:ea typeface="Aptos"/>
                  <a:cs typeface="Times New Roman" panose="02020603050405020304" pitchFamily="18" charset="0"/>
                </a:rPr>
                <a:t>    These dockets, even after closure, will still be searchable via the Commission’s Electronic Comment Filing System (ECFS) at </a:t>
              </a:r>
              <a:r>
                <a:rPr lang="en-US" sz="2400" kern="100" dirty="0">
                  <a:latin typeface="Times New Roman" panose="02020603050405020304" pitchFamily="18" charset="0"/>
                  <a:ea typeface="Aptos"/>
                  <a:cs typeface="Times New Roman" panose="02020603050405020304" pitchFamily="18" charset="0"/>
                  <a:hlinkClick r:id="rId6"/>
                </a:rPr>
                <a:t>https://www.fcc.gov/ecfs/search/search-filings</a:t>
              </a:r>
              <a:r>
                <a:rPr lang="en-US" sz="2000" kern="100" dirty="0">
                  <a:latin typeface="Times New Roman" panose="02020603050405020304" pitchFamily="18" charset="0"/>
                  <a:ea typeface="Aptos"/>
                  <a:cs typeface="Times New Roman" panose="02020603050405020304" pitchFamily="18" charset="0"/>
                </a:rPr>
                <a:t>.   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0063D10-F554-89B2-46EF-6DCE16B53EF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06419" y="1996176"/>
              <a:ext cx="168516" cy="14777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B800B17-6B91-33FF-C1EF-15CAF6497E0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06419" y="4254900"/>
              <a:ext cx="168516" cy="14777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6C29AA-1620-D9FC-E92A-77D3E7176E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52B518B-889D-49E3-9172-43123ADAC3A8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6" name="Rectangle 5" descr="Newsprint">
            <a:extLst>
              <a:ext uri="{FF2B5EF4-FFF2-40B4-BE49-F238E27FC236}">
                <a16:creationId xmlns:a16="http://schemas.microsoft.com/office/drawing/2014/main" id="{B56FB7F8-1D4A-758C-CE23-EDDBDFEFD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63513"/>
            <a:ext cx="6096000" cy="1233487"/>
          </a:xfrm>
          <a:prstGeom prst="rect">
            <a:avLst/>
          </a:prstGeo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 anchorCtr="1"/>
          <a:lstStyle/>
          <a:p>
            <a:pPr algn="ctr" eaLnBrk="1" hangingPunct="1">
              <a:defRPr/>
            </a:pP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Topics for FCC Update</a:t>
            </a:r>
            <a:endParaRPr lang="en-US" sz="3600" dirty="0">
              <a:solidFill>
                <a:schemeClr val="tx2"/>
              </a:solidFill>
              <a:cs typeface="+mn-cs"/>
            </a:endParaRPr>
          </a:p>
        </p:txBody>
      </p:sp>
      <p:pic>
        <p:nvPicPr>
          <p:cNvPr id="7" name="Picture 11" descr="Diagram&#10;&#10;Description automatically generated">
            <a:extLst>
              <a:ext uri="{FF2B5EF4-FFF2-40B4-BE49-F238E27FC236}">
                <a16:creationId xmlns:a16="http://schemas.microsoft.com/office/drawing/2014/main" id="{1B623F4E-C6F7-1A6A-DEA6-6543A541C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" y="3182938"/>
            <a:ext cx="2949575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Diagram&#10;&#10;Description automatically generated">
            <a:extLst>
              <a:ext uri="{FF2B5EF4-FFF2-40B4-BE49-F238E27FC236}">
                <a16:creationId xmlns:a16="http://schemas.microsoft.com/office/drawing/2014/main" id="{8765C607-A884-2010-A778-72F7C1D2D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3429000"/>
            <a:ext cx="3735388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A26D9C9-A5A2-91D9-EA6F-6B9897DA3C81}"/>
              </a:ext>
            </a:extLst>
          </p:cNvPr>
          <p:cNvGrpSpPr/>
          <p:nvPr/>
        </p:nvGrpSpPr>
        <p:grpSpPr>
          <a:xfrm>
            <a:off x="1085056" y="1828800"/>
            <a:ext cx="6973888" cy="671938"/>
            <a:chOff x="609600" y="2438400"/>
            <a:chExt cx="7976113" cy="59127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50B51CD-0394-3CBD-9392-D3AD15F6E7DE}"/>
                </a:ext>
              </a:extLst>
            </p:cNvPr>
            <p:cNvSpPr txBox="1"/>
            <p:nvPr/>
          </p:nvSpPr>
          <p:spPr>
            <a:xfrm>
              <a:off x="609600" y="2438400"/>
              <a:ext cx="914401" cy="54155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3200" b="1" dirty="0">
                  <a:ln w="12700">
                    <a:solidFill>
                      <a:schemeClr val="tx2"/>
                    </a:solidFill>
                    <a:prstDash val="solid"/>
                  </a:ln>
                  <a:solidFill>
                    <a:schemeClr val="accent6">
                      <a:lumMod val="50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III.</a:t>
              </a:r>
              <a:endParaRPr lang="en-US" sz="3200" dirty="0"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8384859-B3E1-08B3-1F91-B1972852556F}"/>
                </a:ext>
              </a:extLst>
            </p:cNvPr>
            <p:cNvSpPr txBox="1"/>
            <p:nvPr/>
          </p:nvSpPr>
          <p:spPr>
            <a:xfrm>
              <a:off x="1489970" y="2488118"/>
              <a:ext cx="7095743" cy="54155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>
              <a:defPPr>
                <a:defRPr lang="en-US"/>
              </a:defPPr>
              <a:lvl1pPr eaLnBrk="0" hangingPunct="0">
                <a:defRPr sz="2800" b="1">
                  <a:ln w="12700">
                    <a:solidFill>
                      <a:schemeClr val="tx2"/>
                    </a:solidFill>
                    <a:prstDash val="solid"/>
                  </a:ln>
                  <a:solidFill>
                    <a:srgbClr val="8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defRPr>
              </a:lvl1pPr>
            </a:lstStyle>
            <a:p>
              <a:pPr>
                <a:defRPr/>
              </a:pPr>
              <a:r>
                <a:rPr lang="en-US" sz="3200" dirty="0"/>
                <a:t>4.9 GHz Data Collection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1422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4">
            <a:extLst>
              <a:ext uri="{FF2B5EF4-FFF2-40B4-BE49-F238E27FC236}">
                <a16:creationId xmlns:a16="http://schemas.microsoft.com/office/drawing/2014/main" id="{1885E500-F05A-E9A7-D227-08B24A0FE2B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5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35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35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35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01851C1-6AAD-4E20-8126-89A8E601D8EF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6" name="Rectangle 5" descr="Newsprint">
            <a:extLst>
              <a:ext uri="{FF2B5EF4-FFF2-40B4-BE49-F238E27FC236}">
                <a16:creationId xmlns:a16="http://schemas.microsoft.com/office/drawing/2014/main" id="{6DD12D95-942E-84A7-448E-B857B0C79A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63513"/>
            <a:ext cx="6096000" cy="1233487"/>
          </a:xfrm>
          <a:prstGeom prst="rect">
            <a:avLst/>
          </a:prstGeo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 anchorCtr="1"/>
          <a:lstStyle/>
          <a:p>
            <a:pPr algn="ctr" eaLnBrk="1" hangingPunct="1">
              <a:defRPr/>
            </a:pP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4.9 GHz Data Collection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690AB5-1F2F-5D7C-1FCF-D8E7484DA375}"/>
              </a:ext>
            </a:extLst>
          </p:cNvPr>
          <p:cNvSpPr txBox="1"/>
          <p:nvPr/>
        </p:nvSpPr>
        <p:spPr>
          <a:xfrm>
            <a:off x="1371600" y="1777103"/>
            <a:ext cx="6248400" cy="523220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4.9 GHz Band (4940-4990 MHz)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0D552CD-9AED-1699-2AFA-F9A2B4A27728}"/>
              </a:ext>
            </a:extLst>
          </p:cNvPr>
          <p:cNvGrpSpPr/>
          <p:nvPr/>
        </p:nvGrpSpPr>
        <p:grpSpPr>
          <a:xfrm>
            <a:off x="551901" y="2658742"/>
            <a:ext cx="5791200" cy="3362539"/>
            <a:chOff x="152400" y="2809660"/>
            <a:chExt cx="5791200" cy="336253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805B53-0BA7-05EE-1E1F-D0F6EF337BC7}"/>
                </a:ext>
              </a:extLst>
            </p:cNvPr>
            <p:cNvSpPr/>
            <p:nvPr/>
          </p:nvSpPr>
          <p:spPr bwMode="auto">
            <a:xfrm>
              <a:off x="152400" y="2809660"/>
              <a:ext cx="5791200" cy="336253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160C131-56B7-59B5-5625-034B6F1F2359}"/>
                </a:ext>
              </a:extLst>
            </p:cNvPr>
            <p:cNvGrpSpPr/>
            <p:nvPr/>
          </p:nvGrpSpPr>
          <p:grpSpPr>
            <a:xfrm>
              <a:off x="296406" y="2893498"/>
              <a:ext cx="5443007" cy="946475"/>
              <a:chOff x="296406" y="2893498"/>
              <a:chExt cx="5443007" cy="946475"/>
            </a:xfrm>
          </p:grpSpPr>
          <p:sp>
            <p:nvSpPr>
              <p:cNvPr id="22542" name="TextBox 8">
                <a:extLst>
                  <a:ext uri="{FF2B5EF4-FFF2-40B4-BE49-F238E27FC236}">
                    <a16:creationId xmlns:a16="http://schemas.microsoft.com/office/drawing/2014/main" id="{7F46CA13-2DBE-2411-6BA2-B1BC85F1B1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5467" y="2893498"/>
                <a:ext cx="5183946" cy="946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35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35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35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35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35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dirty="0"/>
                  <a:t>   The Bureau is collecting granular technical data in ULS on all incumbent public safety deployments in the band.</a:t>
                </a:r>
              </a:p>
            </p:txBody>
          </p:sp>
          <p:sp>
            <p:nvSpPr>
              <p:cNvPr id="2" name="Star: 5 Points 1">
                <a:extLst>
                  <a:ext uri="{FF2B5EF4-FFF2-40B4-BE49-F238E27FC236}">
                    <a16:creationId xmlns:a16="http://schemas.microsoft.com/office/drawing/2014/main" id="{B083501D-F966-341A-0D86-50364F1781BE}"/>
                  </a:ext>
                </a:extLst>
              </p:cNvPr>
              <p:cNvSpPr/>
              <p:nvPr/>
            </p:nvSpPr>
            <p:spPr bwMode="auto">
              <a:xfrm>
                <a:off x="296406" y="2983094"/>
                <a:ext cx="304800" cy="228600"/>
              </a:xfrm>
              <a:prstGeom prst="star5">
                <a:avLst/>
              </a:prstGeom>
              <a:solidFill>
                <a:srgbClr val="C0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1407147-3509-A7FF-A82F-ABA8ABBCB8C2}"/>
                </a:ext>
              </a:extLst>
            </p:cNvPr>
            <p:cNvGrpSpPr/>
            <p:nvPr/>
          </p:nvGrpSpPr>
          <p:grpSpPr>
            <a:xfrm>
              <a:off x="296406" y="4071223"/>
              <a:ext cx="5572474" cy="958414"/>
              <a:chOff x="296406" y="4071223"/>
              <a:chExt cx="5572474" cy="958414"/>
            </a:xfrm>
          </p:grpSpPr>
          <p:sp>
            <p:nvSpPr>
              <p:cNvPr id="3" name="TextBox 8">
                <a:extLst>
                  <a:ext uri="{FF2B5EF4-FFF2-40B4-BE49-F238E27FC236}">
                    <a16:creationId xmlns:a16="http://schemas.microsoft.com/office/drawing/2014/main" id="{78FDB4AB-D1A2-EA56-1F8E-EE82B689CA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5467" y="4071223"/>
                <a:ext cx="5313413" cy="9584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35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35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35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35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35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dirty="0"/>
                  <a:t>   Licensees have been filing applications under the newly-created radio service codes PB (Base/Mobile) or PF (Fixed Links). </a:t>
                </a:r>
              </a:p>
            </p:txBody>
          </p:sp>
          <p:sp>
            <p:nvSpPr>
              <p:cNvPr id="4" name="Star: 5 Points 3">
                <a:extLst>
                  <a:ext uri="{FF2B5EF4-FFF2-40B4-BE49-F238E27FC236}">
                    <a16:creationId xmlns:a16="http://schemas.microsoft.com/office/drawing/2014/main" id="{25377A75-F65E-1EC3-0462-61C2CB164561}"/>
                  </a:ext>
                </a:extLst>
              </p:cNvPr>
              <p:cNvSpPr/>
              <p:nvPr/>
            </p:nvSpPr>
            <p:spPr bwMode="auto">
              <a:xfrm>
                <a:off x="296406" y="4137026"/>
                <a:ext cx="304800" cy="228600"/>
              </a:xfrm>
              <a:prstGeom prst="star5">
                <a:avLst/>
              </a:prstGeom>
              <a:solidFill>
                <a:srgbClr val="C0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B4967AE-816B-E7C1-E272-B24EDB1C6386}"/>
                </a:ext>
              </a:extLst>
            </p:cNvPr>
            <p:cNvGrpSpPr/>
            <p:nvPr/>
          </p:nvGrpSpPr>
          <p:grpSpPr>
            <a:xfrm>
              <a:off x="342276" y="5276291"/>
              <a:ext cx="5409714" cy="646331"/>
              <a:chOff x="342276" y="5391705"/>
              <a:chExt cx="5409714" cy="646331"/>
            </a:xfrm>
          </p:grpSpPr>
          <p:sp>
            <p:nvSpPr>
              <p:cNvPr id="5" name="TextBox 8">
                <a:extLst>
                  <a:ext uri="{FF2B5EF4-FFF2-40B4-BE49-F238E27FC236}">
                    <a16:creationId xmlns:a16="http://schemas.microsoft.com/office/drawing/2014/main" id="{0C108863-ADD1-AE73-02FB-A69F63AEA9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5467" y="5391705"/>
                <a:ext cx="5196523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35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35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35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35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35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dirty="0"/>
                  <a:t>   The deadline for filing applications in ULS for existing operations was July 9, 2025. </a:t>
                </a:r>
              </a:p>
            </p:txBody>
          </p:sp>
          <p:sp>
            <p:nvSpPr>
              <p:cNvPr id="9" name="Star: 5 Points 8">
                <a:extLst>
                  <a:ext uri="{FF2B5EF4-FFF2-40B4-BE49-F238E27FC236}">
                    <a16:creationId xmlns:a16="http://schemas.microsoft.com/office/drawing/2014/main" id="{0EA50B8A-D7FC-DFB7-1BF4-2B14342A54B6}"/>
                  </a:ext>
                </a:extLst>
              </p:cNvPr>
              <p:cNvSpPr/>
              <p:nvPr/>
            </p:nvSpPr>
            <p:spPr bwMode="auto">
              <a:xfrm>
                <a:off x="342276" y="5486270"/>
                <a:ext cx="304800" cy="228600"/>
              </a:xfrm>
              <a:prstGeom prst="star5">
                <a:avLst/>
              </a:prstGeom>
              <a:solidFill>
                <a:srgbClr val="C0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</p:grpSp>
      <p:pic>
        <p:nvPicPr>
          <p:cNvPr id="11" name="Picture 14" descr="A picture containing screenshot, design&#10;&#10;Description automatically generated">
            <a:extLst>
              <a:ext uri="{FF2B5EF4-FFF2-40B4-BE49-F238E27FC236}">
                <a16:creationId xmlns:a16="http://schemas.microsoft.com/office/drawing/2014/main" id="{CAB10082-5065-C83B-A4CA-62C5ACE65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809661"/>
            <a:ext cx="819150" cy="1030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A picture containing graphical user interface&#10;&#10;AI-generated content may be incorrect.">
            <a:extLst>
              <a:ext uri="{FF2B5EF4-FFF2-40B4-BE49-F238E27FC236}">
                <a16:creationId xmlns:a16="http://schemas.microsoft.com/office/drawing/2014/main" id="{181BC880-7560-FAB4-4BEE-AF7BB0EB2A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426" y="4340011"/>
            <a:ext cx="1280160" cy="128016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4">
            <a:extLst>
              <a:ext uri="{FF2B5EF4-FFF2-40B4-BE49-F238E27FC236}">
                <a16:creationId xmlns:a16="http://schemas.microsoft.com/office/drawing/2014/main" id="{6254D6C9-C931-1099-57EF-FB42AFFC0F4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5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35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35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35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9ADD634-A277-4AE2-AE41-96637CBBFF00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6" name="Rectangle 5" descr="Newsprint">
            <a:extLst>
              <a:ext uri="{FF2B5EF4-FFF2-40B4-BE49-F238E27FC236}">
                <a16:creationId xmlns:a16="http://schemas.microsoft.com/office/drawing/2014/main" id="{4E4B09DE-B6B3-61CF-24F2-23282403B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63513"/>
            <a:ext cx="6096000" cy="1233487"/>
          </a:xfrm>
          <a:prstGeom prst="rect">
            <a:avLst/>
          </a:prstGeo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 anchorCtr="1"/>
          <a:lstStyle/>
          <a:p>
            <a:pPr algn="ctr" eaLnBrk="1" hangingPunct="1">
              <a:defRPr/>
            </a:pP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4.9 GHz Data Collection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D0FE74EF-B661-CD50-B19A-1528C3809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985541"/>
            <a:ext cx="8077199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Bureau staff is currently processing all pending 4.9 GHz applications including those which need a waiver. 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7AE8B5E2-5C17-A7E5-7EB5-3717437CD2E7}"/>
              </a:ext>
            </a:extLst>
          </p:cNvPr>
          <p:cNvSpPr/>
          <p:nvPr/>
        </p:nvSpPr>
        <p:spPr bwMode="auto">
          <a:xfrm>
            <a:off x="524522" y="3244789"/>
            <a:ext cx="380957" cy="38090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3567" name="TextBox 2">
            <a:extLst>
              <a:ext uri="{FF2B5EF4-FFF2-40B4-BE49-F238E27FC236}">
                <a16:creationId xmlns:a16="http://schemas.microsoft.com/office/drawing/2014/main" id="{AE8BC26C-A811-812D-CE8E-1C3785091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403" y="3216907"/>
            <a:ext cx="60129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5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35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35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35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Staff is currently reviewing approximately 3,200 pending PB and PF applications. 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05DB6788-91B7-01E3-C993-6DD8A86EE7C6}"/>
              </a:ext>
            </a:extLst>
          </p:cNvPr>
          <p:cNvSpPr/>
          <p:nvPr/>
        </p:nvSpPr>
        <p:spPr bwMode="auto">
          <a:xfrm>
            <a:off x="500108" y="4481462"/>
            <a:ext cx="380957" cy="38090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022C721D-6624-BAB4-053D-406772C1B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7989" y="4453580"/>
            <a:ext cx="601293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5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35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35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35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Once all applications are processed, the data collected in ULS will be used to ensure incumbent licensees can continue to operate in the band free from harmful interference.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C629097-9F59-67E9-4F64-ACF90FAC002F}"/>
              </a:ext>
            </a:extLst>
          </p:cNvPr>
          <p:cNvGrpSpPr/>
          <p:nvPr/>
        </p:nvGrpSpPr>
        <p:grpSpPr>
          <a:xfrm>
            <a:off x="7489281" y="4691151"/>
            <a:ext cx="1121320" cy="1321559"/>
            <a:chOff x="7522572" y="3678830"/>
            <a:chExt cx="1121320" cy="132155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C5E167A-F977-BEB0-A066-9585F4CD2074}"/>
                </a:ext>
              </a:extLst>
            </p:cNvPr>
            <p:cNvSpPr/>
            <p:nvPr/>
          </p:nvSpPr>
          <p:spPr bwMode="auto">
            <a:xfrm>
              <a:off x="7603949" y="4862371"/>
              <a:ext cx="1017748" cy="13801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918BAB1-5BBE-EC53-CD22-1538968B058A}"/>
                </a:ext>
              </a:extLst>
            </p:cNvPr>
            <p:cNvGrpSpPr/>
            <p:nvPr/>
          </p:nvGrpSpPr>
          <p:grpSpPr>
            <a:xfrm>
              <a:off x="7522572" y="3678830"/>
              <a:ext cx="1121320" cy="1188720"/>
              <a:chOff x="7364252" y="3811669"/>
              <a:chExt cx="1121320" cy="1188720"/>
            </a:xfrm>
          </p:grpSpPr>
          <p:pic>
            <p:nvPicPr>
              <p:cNvPr id="9" name="Picture 8" descr="A tennis racket in a circle&#10;&#10;AI-generated content may be incorrect.">
                <a:extLst>
                  <a:ext uri="{FF2B5EF4-FFF2-40B4-BE49-F238E27FC236}">
                    <a16:creationId xmlns:a16="http://schemas.microsoft.com/office/drawing/2014/main" id="{795B948D-05A8-68ED-C0F3-987FDBEDFB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64252" y="3811669"/>
                <a:ext cx="1121320" cy="1188720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C5E167A-F977-BEB0-A066-9585F4CD2074}"/>
                  </a:ext>
                </a:extLst>
              </p:cNvPr>
              <p:cNvSpPr/>
              <p:nvPr/>
            </p:nvSpPr>
            <p:spPr bwMode="auto">
              <a:xfrm>
                <a:off x="7364252" y="4862371"/>
                <a:ext cx="1017748" cy="138018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</p:grpSp>
      <p:pic>
        <p:nvPicPr>
          <p:cNvPr id="13" name="Picture 12" descr="Icon&#10;&#10;AI-generated content may be incorrect.">
            <a:extLst>
              <a:ext uri="{FF2B5EF4-FFF2-40B4-BE49-F238E27FC236}">
                <a16:creationId xmlns:a16="http://schemas.microsoft.com/office/drawing/2014/main" id="{41334B9D-2ACA-2034-4056-AB2B5D141C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321" y="3003226"/>
            <a:ext cx="1097280" cy="109728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4">
            <a:extLst>
              <a:ext uri="{FF2B5EF4-FFF2-40B4-BE49-F238E27FC236}">
                <a16:creationId xmlns:a16="http://schemas.microsoft.com/office/drawing/2014/main" id="{1E1E9D7D-9D82-92EA-8FA8-5B53F24985F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5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35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35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35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61DFB9A-0359-415F-805E-EA94B43C4F65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27651" name="Picture 8" descr="A tall building with many windows&#10;&#10;Description automatically generated with low confidence">
            <a:extLst>
              <a:ext uri="{FF2B5EF4-FFF2-40B4-BE49-F238E27FC236}">
                <a16:creationId xmlns:a16="http://schemas.microsoft.com/office/drawing/2014/main" id="{1F039A0D-89D2-B472-DB4E-00525C8D778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8588"/>
            <a:ext cx="3978275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2">
            <a:extLst>
              <a:ext uri="{FF2B5EF4-FFF2-40B4-BE49-F238E27FC236}">
                <a16:creationId xmlns:a16="http://schemas.microsoft.com/office/drawing/2014/main" id="{E590FA7B-C962-CEF1-BB4C-0BEFC8C5D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213" y="3125788"/>
            <a:ext cx="3122612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78DFFAF-1A34-1DA0-36B0-B6681C886554}"/>
              </a:ext>
            </a:extLst>
          </p:cNvPr>
          <p:cNvGrpSpPr/>
          <p:nvPr/>
        </p:nvGrpSpPr>
        <p:grpSpPr>
          <a:xfrm>
            <a:off x="762000" y="1945395"/>
            <a:ext cx="6973888" cy="641276"/>
            <a:chOff x="609600" y="2438400"/>
            <a:chExt cx="7976113" cy="56429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5D19EA-64CC-41B5-77B5-920BC0CBCBCE}"/>
                </a:ext>
              </a:extLst>
            </p:cNvPr>
            <p:cNvSpPr txBox="1"/>
            <p:nvPr/>
          </p:nvSpPr>
          <p:spPr>
            <a:xfrm>
              <a:off x="609600" y="2438400"/>
              <a:ext cx="914400" cy="5145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3200" b="1" dirty="0">
                  <a:ln w="12700">
                    <a:solidFill>
                      <a:schemeClr val="tx2"/>
                    </a:solidFill>
                    <a:prstDash val="solid"/>
                  </a:ln>
                  <a:solidFill>
                    <a:schemeClr val="accent6">
                      <a:lumMod val="50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IV.</a:t>
              </a:r>
              <a:endParaRPr lang="en-US" sz="3200" dirty="0"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E4FDBF3-0089-61FD-8DEC-E9CB6DE1F619}"/>
                </a:ext>
              </a:extLst>
            </p:cNvPr>
            <p:cNvSpPr txBox="1"/>
            <p:nvPr/>
          </p:nvSpPr>
          <p:spPr>
            <a:xfrm>
              <a:off x="1489970" y="2488118"/>
              <a:ext cx="7095743" cy="51457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>
              <a:defPPr>
                <a:defRPr lang="en-US"/>
              </a:defPPr>
              <a:lvl1pPr eaLnBrk="0" hangingPunct="0">
                <a:defRPr sz="2800" b="1">
                  <a:ln w="12700">
                    <a:solidFill>
                      <a:schemeClr val="tx2"/>
                    </a:solidFill>
                    <a:prstDash val="solid"/>
                  </a:ln>
                  <a:solidFill>
                    <a:srgbClr val="8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defRPr>
              </a:lvl1pPr>
            </a:lstStyle>
            <a:p>
              <a:pPr>
                <a:defRPr/>
              </a:pPr>
              <a:r>
                <a:rPr lang="en-US" sz="3200" dirty="0"/>
                <a:t>Question and Answer Session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>
            <a:extLst>
              <a:ext uri="{FF2B5EF4-FFF2-40B4-BE49-F238E27FC236}">
                <a16:creationId xmlns:a16="http://schemas.microsoft.com/office/drawing/2014/main" id="{A76B46EC-AC19-23A6-0E3F-CFFD3736BA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5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35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35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35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02DD95C-F265-423E-B061-8C60495A81E1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5" name="Rectangle 6" descr="Newsprint">
            <a:extLst>
              <a:ext uri="{FF2B5EF4-FFF2-40B4-BE49-F238E27FC236}">
                <a16:creationId xmlns:a16="http://schemas.microsoft.com/office/drawing/2014/main" id="{48ADF741-C44F-B3D1-A063-09BEE1CECA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63513"/>
            <a:ext cx="6096000" cy="1233487"/>
          </a:xfrm>
          <a:prstGeom prst="rect">
            <a:avLst/>
          </a:prstGeo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 anchorCtr="1"/>
          <a:lstStyle/>
          <a:p>
            <a:pPr algn="ctr" eaLnBrk="1" hangingPunct="1">
              <a:defRPr/>
            </a:pP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Contact Info</a:t>
            </a:r>
            <a:br>
              <a:rPr lang="en-US" sz="3600" dirty="0">
                <a:solidFill>
                  <a:schemeClr val="tx2"/>
                </a:solidFill>
                <a:cs typeface="+mn-cs"/>
              </a:rPr>
            </a:br>
            <a:endParaRPr lang="en-US" sz="3600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369D157-5BBE-581F-BA00-59D68F18D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33492"/>
            <a:ext cx="6710036" cy="1473148"/>
          </a:xfrm>
          <a:solidFill>
            <a:schemeClr val="bg1">
              <a:lumMod val="85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indent="0" eaLnBrk="1" hangingPunct="1">
              <a:spcAft>
                <a:spcPts val="600"/>
              </a:spcAft>
              <a:buFont typeface="Wingdings" panose="05000000000000000000" pitchFamily="2" charset="2"/>
              <a:buNone/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Federal Communications Commission</a:t>
            </a:r>
          </a:p>
          <a:p>
            <a:pPr marL="684213" indent="0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Public Safety and Homeland Security Bureau</a:t>
            </a:r>
          </a:p>
          <a:p>
            <a:pPr marL="684213" indent="0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Policy and Licensing Division </a:t>
            </a:r>
          </a:p>
          <a:p>
            <a:pPr marL="684213" indent="0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45 L Street NE, Washington, DC 20554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sz="2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en-US" sz="2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</a:p>
          <a:p>
            <a:pPr marL="0" indent="0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6F014C-DA20-92E8-40E9-38C0CC9B4F4B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88112"/>
            <a:ext cx="363903" cy="3657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83C64-09B6-0A26-345F-957039E57FA9}"/>
              </a:ext>
            </a:extLst>
          </p:cNvPr>
          <p:cNvSpPr txBox="1">
            <a:spLocks/>
          </p:cNvSpPr>
          <p:nvPr/>
        </p:nvSpPr>
        <p:spPr bwMode="auto">
          <a:xfrm>
            <a:off x="1371600" y="5105400"/>
            <a:ext cx="2590800" cy="114496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600" b="1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Brian Marenco  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600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Electronics Engineer 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600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Phone: 202-418-0838 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600" b="1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Brian.Marenco@fcc.gov</a:t>
            </a:r>
            <a:r>
              <a:rPr lang="en-US" sz="1600" b="1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1600" kern="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en-US" sz="2000" kern="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2000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</a:p>
          <a:p>
            <a:pPr marL="0" indent="0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2000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endParaRPr lang="en-US" sz="16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en-US" sz="2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03E6BBC-3DD1-7D23-9617-CBFD55B164BA}"/>
              </a:ext>
            </a:extLst>
          </p:cNvPr>
          <p:cNvSpPr txBox="1">
            <a:spLocks/>
          </p:cNvSpPr>
          <p:nvPr/>
        </p:nvSpPr>
        <p:spPr bwMode="auto">
          <a:xfrm>
            <a:off x="5105400" y="5105400"/>
            <a:ext cx="2743200" cy="114496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600" b="1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Tracy Simmons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600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Electronics Engineer 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600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Phone: 717-338-2657 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600" b="1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Tracy.Simmons@fcc.gov</a:t>
            </a:r>
            <a:r>
              <a:rPr lang="en-US" sz="1600" b="1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kern="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en-US" sz="2000" kern="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2000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</a:p>
          <a:p>
            <a:pPr marL="0" indent="0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2000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endParaRPr lang="en-US" sz="16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en-US" sz="2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623E35E-8D5E-DDC3-C1B1-9FC3D6577FD6}"/>
              </a:ext>
            </a:extLst>
          </p:cNvPr>
          <p:cNvSpPr txBox="1">
            <a:spLocks/>
          </p:cNvSpPr>
          <p:nvPr/>
        </p:nvSpPr>
        <p:spPr bwMode="auto">
          <a:xfrm>
            <a:off x="1371600" y="3388312"/>
            <a:ext cx="2590800" cy="141228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600" b="1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John Evanoff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600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Chief, Policy and Licensing Division 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600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Phone: 202-418-0848 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600" b="1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John.Evanoff@fcc.gov</a:t>
            </a:r>
            <a:r>
              <a:rPr lang="en-US" sz="1600" b="1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1600" kern="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en-US" sz="2000" kern="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2000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</a:p>
          <a:p>
            <a:pPr marL="0" indent="0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2000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endParaRPr lang="en-US" sz="16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en-US" sz="2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5263B26-9742-EAAF-107C-9BA863AC0573}"/>
              </a:ext>
            </a:extLst>
          </p:cNvPr>
          <p:cNvSpPr txBox="1">
            <a:spLocks/>
          </p:cNvSpPr>
          <p:nvPr/>
        </p:nvSpPr>
        <p:spPr bwMode="auto">
          <a:xfrm>
            <a:off x="5105400" y="3470184"/>
            <a:ext cx="2743200" cy="112572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600" b="1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Roberto Mussenden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600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Attorney Advisor  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600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Phone: 202-418-1428 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600" b="1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Roberto.Mussenden@fcc.gov</a:t>
            </a:r>
            <a:r>
              <a:rPr lang="en-US" sz="1600" b="1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kern="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en-US" sz="2000" kern="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2000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</a:p>
          <a:p>
            <a:pPr marL="0" indent="0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2000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endParaRPr lang="en-US" sz="16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en-US" sz="2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>
            <a:extLst>
              <a:ext uri="{FF2B5EF4-FFF2-40B4-BE49-F238E27FC236}">
                <a16:creationId xmlns:a16="http://schemas.microsoft.com/office/drawing/2014/main" id="{31821F4C-7AAC-54A3-02C3-F8DB1C495B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5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35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35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35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37D8BC5-8085-4874-AE1E-177F70008C21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5" name="Rectangle 6" descr="Newsprint">
            <a:extLst>
              <a:ext uri="{FF2B5EF4-FFF2-40B4-BE49-F238E27FC236}">
                <a16:creationId xmlns:a16="http://schemas.microsoft.com/office/drawing/2014/main" id="{9FC71D86-90A5-C4DF-A0B6-73C18E7F3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63513"/>
            <a:ext cx="6096000" cy="1233487"/>
          </a:xfrm>
          <a:prstGeom prst="rect">
            <a:avLst/>
          </a:prstGeo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 anchorCtr="1"/>
          <a:lstStyle/>
          <a:p>
            <a:pPr algn="ctr" eaLnBrk="1" hangingPunct="1">
              <a:defRPr/>
            </a:pP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Topics for FCC Update</a:t>
            </a:r>
            <a:br>
              <a:rPr lang="en-US" sz="3600" dirty="0">
                <a:solidFill>
                  <a:schemeClr val="tx2"/>
                </a:solidFill>
                <a:cs typeface="+mn-cs"/>
              </a:rPr>
            </a:br>
            <a:endParaRPr lang="en-US" sz="3600" dirty="0">
              <a:solidFill>
                <a:schemeClr val="tx2"/>
              </a:solidFill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B3EE2D9-6F0F-F1EF-EC39-0FDB26AFB5E5}"/>
              </a:ext>
            </a:extLst>
          </p:cNvPr>
          <p:cNvGrpSpPr/>
          <p:nvPr/>
        </p:nvGrpSpPr>
        <p:grpSpPr>
          <a:xfrm>
            <a:off x="510746" y="1981200"/>
            <a:ext cx="8010143" cy="584775"/>
            <a:chOff x="510746" y="1981200"/>
            <a:chExt cx="8010143" cy="58477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67C270A-08F2-BAE4-F89E-775A0F233D09}"/>
                </a:ext>
              </a:extLst>
            </p:cNvPr>
            <p:cNvSpPr txBox="1"/>
            <p:nvPr/>
          </p:nvSpPr>
          <p:spPr>
            <a:xfrm>
              <a:off x="510746" y="1981200"/>
              <a:ext cx="914400" cy="584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3200" b="1" dirty="0">
                  <a:ln w="12700">
                    <a:solidFill>
                      <a:schemeClr val="tx2"/>
                    </a:solidFill>
                    <a:prstDash val="solid"/>
                  </a:ln>
                  <a:solidFill>
                    <a:schemeClr val="accent6">
                      <a:lumMod val="50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I.</a:t>
              </a:r>
              <a:endParaRPr lang="en-US" sz="3200" dirty="0"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84FF556-20AA-C0C6-D181-892E7BBA6FF6}"/>
                </a:ext>
              </a:extLst>
            </p:cNvPr>
            <p:cNvSpPr txBox="1"/>
            <p:nvPr/>
          </p:nvSpPr>
          <p:spPr>
            <a:xfrm>
              <a:off x="1425145" y="2009144"/>
              <a:ext cx="7095744" cy="52322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>
              <a:defPPr>
                <a:defRPr lang="en-US"/>
              </a:defPPr>
              <a:lvl1pPr eaLnBrk="0" hangingPunct="0">
                <a:defRPr sz="2800" b="1">
                  <a:ln w="12700">
                    <a:solidFill>
                      <a:schemeClr val="tx2"/>
                    </a:solidFill>
                    <a:prstDash val="solid"/>
                  </a:ln>
                  <a:solidFill>
                    <a:srgbClr val="8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defRPr>
              </a:lvl1pPr>
            </a:lstStyle>
            <a:p>
              <a:pPr>
                <a:defRPr/>
              </a:pPr>
              <a:r>
                <a:rPr lang="en-US" dirty="0"/>
                <a:t>Licensing Matters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CF45438-2D86-4368-5705-95546B7F94AE}"/>
              </a:ext>
            </a:extLst>
          </p:cNvPr>
          <p:cNvGrpSpPr/>
          <p:nvPr/>
        </p:nvGrpSpPr>
        <p:grpSpPr>
          <a:xfrm>
            <a:off x="510746" y="3033804"/>
            <a:ext cx="8009885" cy="603801"/>
            <a:chOff x="510746" y="3442176"/>
            <a:chExt cx="8009885" cy="603801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FCC7FA5-443D-765F-45EE-6F6DEFB28813}"/>
                </a:ext>
              </a:extLst>
            </p:cNvPr>
            <p:cNvSpPr txBox="1"/>
            <p:nvPr/>
          </p:nvSpPr>
          <p:spPr>
            <a:xfrm>
              <a:off x="510746" y="3442176"/>
              <a:ext cx="914400" cy="584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3200" b="1" dirty="0">
                  <a:ln w="12700">
                    <a:solidFill>
                      <a:schemeClr val="tx2"/>
                    </a:solidFill>
                    <a:prstDash val="solid"/>
                  </a:ln>
                  <a:solidFill>
                    <a:schemeClr val="accent6">
                      <a:lumMod val="50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II.</a:t>
              </a:r>
              <a:endParaRPr lang="en-US" sz="3200" dirty="0"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2C8EA82-BA6E-F6BD-B192-55988865B505}"/>
                </a:ext>
              </a:extLst>
            </p:cNvPr>
            <p:cNvSpPr txBox="1"/>
            <p:nvPr/>
          </p:nvSpPr>
          <p:spPr>
            <a:xfrm>
              <a:off x="1424887" y="3522757"/>
              <a:ext cx="7095744" cy="52322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>
              <a:defPPr>
                <a:defRPr lang="en-US"/>
              </a:defPPr>
              <a:lvl1pPr eaLnBrk="0" hangingPunct="0">
                <a:defRPr sz="2800" b="1">
                  <a:ln w="12700">
                    <a:solidFill>
                      <a:schemeClr val="tx2"/>
                    </a:solidFill>
                    <a:prstDash val="solid"/>
                  </a:ln>
                  <a:solidFill>
                    <a:srgbClr val="8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defRPr>
              </a:lvl1pPr>
            </a:lstStyle>
            <a:p>
              <a:pPr>
                <a:defRPr/>
              </a:pPr>
              <a:r>
                <a:rPr lang="en-US" dirty="0"/>
                <a:t>700 MHz and 800 MHz RPC Dockets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4E5E8D1-968F-2326-722E-0EC946C05E82}"/>
              </a:ext>
            </a:extLst>
          </p:cNvPr>
          <p:cNvGrpSpPr/>
          <p:nvPr/>
        </p:nvGrpSpPr>
        <p:grpSpPr>
          <a:xfrm>
            <a:off x="510488" y="4207282"/>
            <a:ext cx="8028431" cy="584775"/>
            <a:chOff x="510488" y="5014561"/>
            <a:chExt cx="8028431" cy="58477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EE1044F-422B-9824-52A6-3F7EEC774453}"/>
                </a:ext>
              </a:extLst>
            </p:cNvPr>
            <p:cNvSpPr txBox="1"/>
            <p:nvPr/>
          </p:nvSpPr>
          <p:spPr>
            <a:xfrm>
              <a:off x="510488" y="5014561"/>
              <a:ext cx="914400" cy="584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3200" b="1" dirty="0">
                  <a:ln w="12700">
                    <a:solidFill>
                      <a:schemeClr val="tx2"/>
                    </a:solidFill>
                    <a:prstDash val="solid"/>
                  </a:ln>
                  <a:solidFill>
                    <a:schemeClr val="accent6">
                      <a:lumMod val="50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III.</a:t>
              </a:r>
              <a:endParaRPr lang="en-US" sz="3200" dirty="0"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18F5716-F3CA-4224-D99D-E6C9BCE547DC}"/>
                </a:ext>
              </a:extLst>
            </p:cNvPr>
            <p:cNvSpPr txBox="1"/>
            <p:nvPr/>
          </p:nvSpPr>
          <p:spPr>
            <a:xfrm>
              <a:off x="1424887" y="5033587"/>
              <a:ext cx="7114032" cy="52322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>
              <a:defPPr>
                <a:defRPr lang="en-US"/>
              </a:defPPr>
              <a:lvl1pPr eaLnBrk="0" hangingPunct="0">
                <a:defRPr sz="2800" b="1">
                  <a:ln w="12700">
                    <a:solidFill>
                      <a:schemeClr val="tx2"/>
                    </a:solidFill>
                    <a:prstDash val="solid"/>
                  </a:ln>
                  <a:solidFill>
                    <a:srgbClr val="8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defRPr>
              </a:lvl1pPr>
            </a:lstStyle>
            <a:p>
              <a:pPr>
                <a:defRPr/>
              </a:pPr>
              <a:r>
                <a:rPr lang="en-US" dirty="0"/>
                <a:t>4.9 GHz Data Collection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4559579-D996-E651-841D-7CE1C0F71DA2}"/>
              </a:ext>
            </a:extLst>
          </p:cNvPr>
          <p:cNvGrpSpPr/>
          <p:nvPr/>
        </p:nvGrpSpPr>
        <p:grpSpPr>
          <a:xfrm>
            <a:off x="481636" y="5291290"/>
            <a:ext cx="8028431" cy="584775"/>
            <a:chOff x="510488" y="5014561"/>
            <a:chExt cx="8028431" cy="58477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D4D6C31-33A0-C6CC-D180-4BB7C5E66E18}"/>
                </a:ext>
              </a:extLst>
            </p:cNvPr>
            <p:cNvSpPr txBox="1"/>
            <p:nvPr/>
          </p:nvSpPr>
          <p:spPr>
            <a:xfrm>
              <a:off x="510488" y="5014561"/>
              <a:ext cx="914400" cy="584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3200" b="1" dirty="0">
                  <a:ln w="12700">
                    <a:solidFill>
                      <a:schemeClr val="tx2"/>
                    </a:solidFill>
                    <a:prstDash val="solid"/>
                  </a:ln>
                  <a:solidFill>
                    <a:schemeClr val="accent6">
                      <a:lumMod val="50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IV.</a:t>
              </a:r>
              <a:endParaRPr lang="en-US" sz="3200" dirty="0"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1352C79-5DFC-036B-51D4-D675B6CD2095}"/>
                </a:ext>
              </a:extLst>
            </p:cNvPr>
            <p:cNvSpPr txBox="1"/>
            <p:nvPr/>
          </p:nvSpPr>
          <p:spPr>
            <a:xfrm>
              <a:off x="1424887" y="5033587"/>
              <a:ext cx="7114032" cy="52322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>
              <a:defPPr>
                <a:defRPr lang="en-US"/>
              </a:defPPr>
              <a:lvl1pPr eaLnBrk="0" hangingPunct="0">
                <a:defRPr sz="2800" b="1">
                  <a:ln w="12700">
                    <a:solidFill>
                      <a:schemeClr val="tx2"/>
                    </a:solidFill>
                    <a:prstDash val="solid"/>
                  </a:ln>
                  <a:solidFill>
                    <a:srgbClr val="8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defRPr>
              </a:lvl1pPr>
            </a:lstStyle>
            <a:p>
              <a:pPr>
                <a:defRPr/>
              </a:pPr>
              <a:r>
                <a:rPr lang="en-US" dirty="0"/>
                <a:t>Question and Answer Session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DE4A40-7A40-1DF4-05BB-D64789960A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A4F5A9-2512-4BAD-ACC5-AE96EF387564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5" name="Rectangle 6" descr="Newsprint">
            <a:extLst>
              <a:ext uri="{FF2B5EF4-FFF2-40B4-BE49-F238E27FC236}">
                <a16:creationId xmlns:a16="http://schemas.microsoft.com/office/drawing/2014/main" id="{71AD0CCA-347D-417B-0C25-10C95A923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63513"/>
            <a:ext cx="6096000" cy="1233487"/>
          </a:xfrm>
          <a:prstGeom prst="rect">
            <a:avLst/>
          </a:prstGeo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 anchorCtr="1"/>
          <a:lstStyle/>
          <a:p>
            <a:pPr algn="ctr" eaLnBrk="1" hangingPunct="1">
              <a:defRPr/>
            </a:pP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Topics for FCC Update</a:t>
            </a:r>
            <a:br>
              <a:rPr lang="en-US" sz="3600" dirty="0">
                <a:solidFill>
                  <a:schemeClr val="tx2"/>
                </a:solidFill>
                <a:cs typeface="+mn-cs"/>
              </a:rPr>
            </a:br>
            <a:endParaRPr lang="en-US" sz="3600" dirty="0">
              <a:solidFill>
                <a:schemeClr val="tx2"/>
              </a:solidFill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D8041E-1B8F-3449-8DC9-37F23DA7F9B0}"/>
              </a:ext>
            </a:extLst>
          </p:cNvPr>
          <p:cNvGrpSpPr/>
          <p:nvPr/>
        </p:nvGrpSpPr>
        <p:grpSpPr>
          <a:xfrm>
            <a:off x="1143000" y="2057400"/>
            <a:ext cx="5791200" cy="685129"/>
            <a:chOff x="609600" y="2438400"/>
            <a:chExt cx="7976113" cy="63449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89B8ECF-CC03-3D65-58CD-77D93D49F0E6}"/>
                </a:ext>
              </a:extLst>
            </p:cNvPr>
            <p:cNvSpPr txBox="1"/>
            <p:nvPr/>
          </p:nvSpPr>
          <p:spPr>
            <a:xfrm>
              <a:off x="609600" y="2438400"/>
              <a:ext cx="914400" cy="584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3200" b="1" dirty="0">
                  <a:ln w="12700">
                    <a:solidFill>
                      <a:schemeClr val="tx2"/>
                    </a:solidFill>
                    <a:prstDash val="solid"/>
                  </a:ln>
                  <a:solidFill>
                    <a:schemeClr val="accent6">
                      <a:lumMod val="50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I.</a:t>
              </a:r>
              <a:endParaRPr lang="en-US" sz="3200" dirty="0"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B88088D-8424-BE38-D603-C056E93B9418}"/>
                </a:ext>
              </a:extLst>
            </p:cNvPr>
            <p:cNvSpPr txBox="1"/>
            <p:nvPr/>
          </p:nvSpPr>
          <p:spPr>
            <a:xfrm>
              <a:off x="1489969" y="2488118"/>
              <a:ext cx="7095744" cy="58477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>
              <a:defPPr>
                <a:defRPr lang="en-US"/>
              </a:defPPr>
              <a:lvl1pPr eaLnBrk="0" hangingPunct="0">
                <a:defRPr sz="2800" b="1">
                  <a:ln w="12700">
                    <a:solidFill>
                      <a:schemeClr val="tx2"/>
                    </a:solidFill>
                    <a:prstDash val="solid"/>
                  </a:ln>
                  <a:solidFill>
                    <a:srgbClr val="8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defRPr>
              </a:lvl1pPr>
            </a:lstStyle>
            <a:p>
              <a:pPr>
                <a:defRPr/>
              </a:pPr>
              <a:r>
                <a:rPr lang="en-US" sz="3200" dirty="0"/>
                <a:t>Licensing Matters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A04A82E-950D-778B-D0BE-108F7B7633DB}"/>
              </a:ext>
            </a:extLst>
          </p:cNvPr>
          <p:cNvGrpSpPr/>
          <p:nvPr/>
        </p:nvGrpSpPr>
        <p:grpSpPr>
          <a:xfrm>
            <a:off x="3276600" y="3403847"/>
            <a:ext cx="2581275" cy="2698197"/>
            <a:chOff x="3276600" y="3403847"/>
            <a:chExt cx="2581275" cy="2698197"/>
          </a:xfrm>
        </p:grpSpPr>
        <p:pic>
          <p:nvPicPr>
            <p:cNvPr id="9" name="Picture 8" descr="Logo&#10;&#10;AI-generated content may be incorrect.">
              <a:extLst>
                <a:ext uri="{FF2B5EF4-FFF2-40B4-BE49-F238E27FC236}">
                  <a16:creationId xmlns:a16="http://schemas.microsoft.com/office/drawing/2014/main" id="{CF05ECEA-AC11-3A3D-24E0-45250E27C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6600" y="3403847"/>
              <a:ext cx="2581275" cy="2698197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ABD4F6B-6047-BF47-24E5-4CCD3422BF11}"/>
                </a:ext>
              </a:extLst>
            </p:cNvPr>
            <p:cNvSpPr/>
            <p:nvPr/>
          </p:nvSpPr>
          <p:spPr bwMode="auto">
            <a:xfrm>
              <a:off x="3276600" y="5625794"/>
              <a:ext cx="2581275" cy="47625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2801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4">
            <a:extLst>
              <a:ext uri="{FF2B5EF4-FFF2-40B4-BE49-F238E27FC236}">
                <a16:creationId xmlns:a16="http://schemas.microsoft.com/office/drawing/2014/main" id="{B3F6C72D-C241-5C97-4C22-96B27A77BD4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5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35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35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35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8C165EA-D1B1-4777-AB2E-9F0D0FCD75AD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6" name="Rectangle 5" descr="Newsprint">
            <a:extLst>
              <a:ext uri="{FF2B5EF4-FFF2-40B4-BE49-F238E27FC236}">
                <a16:creationId xmlns:a16="http://schemas.microsoft.com/office/drawing/2014/main" id="{7D51A783-7027-6D9F-FC00-1DBE8BB05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63513"/>
            <a:ext cx="6096000" cy="1233487"/>
          </a:xfrm>
          <a:prstGeom prst="rect">
            <a:avLst/>
          </a:prstGeo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 anchorCtr="1"/>
          <a:lstStyle/>
          <a:p>
            <a:pPr algn="ctr" eaLnBrk="1" hangingPunct="1">
              <a:defRPr/>
            </a:pP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Licensing Matters</a:t>
            </a:r>
          </a:p>
          <a:p>
            <a:pPr algn="ctr" eaLnBrk="1" hangingPunct="1">
              <a:defRPr/>
            </a:pP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(By the Numbers)</a:t>
            </a:r>
          </a:p>
        </p:txBody>
      </p:sp>
      <p:sp>
        <p:nvSpPr>
          <p:cNvPr id="14350" name="TextBox 6">
            <a:extLst>
              <a:ext uri="{FF2B5EF4-FFF2-40B4-BE49-F238E27FC236}">
                <a16:creationId xmlns:a16="http://schemas.microsoft.com/office/drawing/2014/main" id="{BFB79EAC-1E52-8CBB-29DA-9B8934B98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700" y="1774825"/>
            <a:ext cx="7620000" cy="30575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indent="233363">
              <a:spcBef>
                <a:spcPct val="35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35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35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35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indent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Our Gettysburg team routinely processes a staggering amount of public safety applications:</a:t>
            </a: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Over 50,000 public safety applications in 2023</a:t>
            </a: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Over 52,000 in 2024 </a:t>
            </a: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Over 27,500 so far this year (as of June 30, 2025).  </a:t>
            </a:r>
          </a:p>
        </p:txBody>
      </p:sp>
      <p:grpSp>
        <p:nvGrpSpPr>
          <p:cNvPr id="7173" name="Group 1">
            <a:extLst>
              <a:ext uri="{FF2B5EF4-FFF2-40B4-BE49-F238E27FC236}">
                <a16:creationId xmlns:a16="http://schemas.microsoft.com/office/drawing/2014/main" id="{85DAF310-DB07-E865-45B8-A01EB31EF0B1}"/>
              </a:ext>
            </a:extLst>
          </p:cNvPr>
          <p:cNvGrpSpPr>
            <a:grpSpLocks/>
          </p:cNvGrpSpPr>
          <p:nvPr/>
        </p:nvGrpSpPr>
        <p:grpSpPr bwMode="auto">
          <a:xfrm>
            <a:off x="149225" y="5232400"/>
            <a:ext cx="8912225" cy="920750"/>
            <a:chOff x="149225" y="5232402"/>
            <a:chExt cx="8912225" cy="921049"/>
          </a:xfrm>
        </p:grpSpPr>
        <p:grpSp>
          <p:nvGrpSpPr>
            <p:cNvPr id="7174" name="Group 20">
              <a:extLst>
                <a:ext uri="{FF2B5EF4-FFF2-40B4-BE49-F238E27FC236}">
                  <a16:creationId xmlns:a16="http://schemas.microsoft.com/office/drawing/2014/main" id="{AB598961-40E8-DB59-1789-00504CBD1A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4866" y="5232402"/>
              <a:ext cx="7547636" cy="921049"/>
              <a:chOff x="910839" y="5343926"/>
              <a:chExt cx="7547361" cy="921512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5E4D339-F068-ABF3-B2AF-93B630A948CE}"/>
                  </a:ext>
                </a:extLst>
              </p:cNvPr>
              <p:cNvSpPr/>
              <p:nvPr/>
            </p:nvSpPr>
            <p:spPr bwMode="auto">
              <a:xfrm>
                <a:off x="910839" y="5343926"/>
                <a:ext cx="7547361" cy="92151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80" name="TextBox 22">
                <a:extLst>
                  <a:ext uri="{FF2B5EF4-FFF2-40B4-BE49-F238E27FC236}">
                    <a16:creationId xmlns:a16="http://schemas.microsoft.com/office/drawing/2014/main" id="{867D219A-1432-C41F-A787-ECE7BF1257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0839" y="5609726"/>
                <a:ext cx="7441963" cy="369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35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35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35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35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35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b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team processes 99% of the applications within 45 days of receipt.  </a:t>
                </a:r>
                <a:endParaRPr lang="en-US" altLang="en-US" sz="1800" b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7175" name="Picture 2">
              <a:extLst>
                <a:ext uri="{FF2B5EF4-FFF2-40B4-BE49-F238E27FC236}">
                  <a16:creationId xmlns:a16="http://schemas.microsoft.com/office/drawing/2014/main" id="{7EAA0ECE-BF99-DAD2-57B9-1403DBA28B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225" y="5361942"/>
              <a:ext cx="544532" cy="544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6" name="Picture 2">
              <a:extLst>
                <a:ext uri="{FF2B5EF4-FFF2-40B4-BE49-F238E27FC236}">
                  <a16:creationId xmlns:a16="http://schemas.microsoft.com/office/drawing/2014/main" id="{371B347C-2535-AB91-3D14-A66890ADE6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6918" y="5361942"/>
              <a:ext cx="544532" cy="544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4">
            <a:extLst>
              <a:ext uri="{FF2B5EF4-FFF2-40B4-BE49-F238E27FC236}">
                <a16:creationId xmlns:a16="http://schemas.microsoft.com/office/drawing/2014/main" id="{E9FB2C85-FE5F-D0AF-4EB3-1C3A98865E2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5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35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35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35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BE4A75C-DFF8-41A6-B487-516C1882C7A0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6" name="Rectangle 5" descr="Newsprint">
            <a:extLst>
              <a:ext uri="{FF2B5EF4-FFF2-40B4-BE49-F238E27FC236}">
                <a16:creationId xmlns:a16="http://schemas.microsoft.com/office/drawing/2014/main" id="{8E476DED-EDD6-5248-6063-E2E97C1F83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63513"/>
            <a:ext cx="6096000" cy="1233487"/>
          </a:xfrm>
          <a:prstGeom prst="rect">
            <a:avLst/>
          </a:prstGeo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 anchorCtr="1"/>
          <a:lstStyle/>
          <a:p>
            <a:pPr algn="ctr" eaLnBrk="1" hangingPunct="1">
              <a:defRPr/>
            </a:pP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Licensing Matters</a:t>
            </a:r>
          </a:p>
          <a:p>
            <a:pPr algn="ctr" eaLnBrk="1" hangingPunct="1">
              <a:defRPr/>
            </a:pP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(Invalid E-Mail Addresses)</a:t>
            </a:r>
          </a:p>
          <a:p>
            <a:pPr algn="ctr" eaLnBrk="1" hangingPunct="1">
              <a:defRPr/>
            </a:pPr>
            <a:endParaRPr lang="en-US" sz="3600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16388" name="TextBox 6">
            <a:extLst>
              <a:ext uri="{FF2B5EF4-FFF2-40B4-BE49-F238E27FC236}">
                <a16:creationId xmlns:a16="http://schemas.microsoft.com/office/drawing/2014/main" id="{75A41F5A-51E3-2F00-9198-476965E0F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3342" y="2016798"/>
            <a:ext cx="6096000" cy="104644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 indent="233363">
              <a:spcBef>
                <a:spcPct val="35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35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35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35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227013" indent="0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alt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2020, the Commission eliminated the mailing of paper courtesy reminder notices and other Universal Licensing System (ULS) correspondence to licensees</a:t>
            </a:r>
            <a:r>
              <a:rPr lang="en-US" alt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1B0AEE86-9AEC-EC97-AD35-FD0332830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3342" y="3616076"/>
            <a:ext cx="6099048" cy="707886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 indent="233363">
              <a:spcBef>
                <a:spcPct val="35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35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35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35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227013" indent="0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alt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Instead, it adopted rules mandating electronic delivery for all ULS compulsory and courtesy correspondence.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845CF450-12AD-2CE2-C665-198F8B2BB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3342" y="4876800"/>
            <a:ext cx="6099048" cy="1323439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 indent="233363">
              <a:spcBef>
                <a:spcPct val="35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35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35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35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227013" indent="0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alt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licensee with an invalid e-mail addresses will not receive any courtesy reminder correspondence potentially leading to missed deadlines such as construction notifications or license renewal.</a:t>
            </a:r>
          </a:p>
        </p:txBody>
      </p:sp>
      <p:pic>
        <p:nvPicPr>
          <p:cNvPr id="8205" name="Picture 6" descr="A cartoon of a mailbox with a letter inside&#10;&#10;Description automatically generated">
            <a:extLst>
              <a:ext uri="{FF2B5EF4-FFF2-40B4-BE49-F238E27FC236}">
                <a16:creationId xmlns:a16="http://schemas.microsoft.com/office/drawing/2014/main" id="{21786C41-895D-7A81-505B-4F60BC3C8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00" y="1981200"/>
            <a:ext cx="10239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8" descr="An envelope with an orange arrow&#10;&#10;Description automatically generated">
            <a:extLst>
              <a:ext uri="{FF2B5EF4-FFF2-40B4-BE49-F238E27FC236}">
                <a16:creationId xmlns:a16="http://schemas.microsoft.com/office/drawing/2014/main" id="{6BABCB6C-2271-93F9-CD27-389B295DF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3513138"/>
            <a:ext cx="11033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12" descr="A red dart hitting a calendar&#10;&#10;Description automatically generated">
            <a:extLst>
              <a:ext uri="{FF2B5EF4-FFF2-40B4-BE49-F238E27FC236}">
                <a16:creationId xmlns:a16="http://schemas.microsoft.com/office/drawing/2014/main" id="{302885E4-77B3-9E24-21D6-CE6F82D6D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043488"/>
            <a:ext cx="11255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D215688D-7987-6D03-D8AF-0425A70B7620}"/>
              </a:ext>
            </a:extLst>
          </p:cNvPr>
          <p:cNvSpPr>
            <a:spLocks noChangeAspect="1"/>
          </p:cNvSpPr>
          <p:nvPr/>
        </p:nvSpPr>
        <p:spPr bwMode="auto">
          <a:xfrm>
            <a:off x="470115" y="2016798"/>
            <a:ext cx="467576" cy="365760"/>
          </a:xfrm>
          <a:prstGeom prst="star5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AC80C4B8-BB59-1CD3-3C60-B0548047F3FC}"/>
              </a:ext>
            </a:extLst>
          </p:cNvPr>
          <p:cNvSpPr>
            <a:spLocks noChangeAspect="1"/>
          </p:cNvSpPr>
          <p:nvPr/>
        </p:nvSpPr>
        <p:spPr bwMode="auto">
          <a:xfrm>
            <a:off x="451207" y="3601374"/>
            <a:ext cx="467576" cy="365760"/>
          </a:xfrm>
          <a:prstGeom prst="star5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9ABFDEB2-27E8-875E-7DEB-774E7FEE9154}"/>
              </a:ext>
            </a:extLst>
          </p:cNvPr>
          <p:cNvSpPr>
            <a:spLocks noChangeAspect="1"/>
          </p:cNvSpPr>
          <p:nvPr/>
        </p:nvSpPr>
        <p:spPr bwMode="auto">
          <a:xfrm>
            <a:off x="451207" y="4876800"/>
            <a:ext cx="467576" cy="365760"/>
          </a:xfrm>
          <a:prstGeom prst="star5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4">
            <a:extLst>
              <a:ext uri="{FF2B5EF4-FFF2-40B4-BE49-F238E27FC236}">
                <a16:creationId xmlns:a16="http://schemas.microsoft.com/office/drawing/2014/main" id="{93AB8C76-A00A-2435-ED33-DCAB72D83E4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5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35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35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35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01D5FD6-E1D5-43B5-AC42-2AF1EDB3E023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6" name="Rectangle 5" descr="Newsprint">
            <a:extLst>
              <a:ext uri="{FF2B5EF4-FFF2-40B4-BE49-F238E27FC236}">
                <a16:creationId xmlns:a16="http://schemas.microsoft.com/office/drawing/2014/main" id="{04A5FD95-0C39-14A1-A8FD-450E08378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63513"/>
            <a:ext cx="6096000" cy="1233487"/>
          </a:xfrm>
          <a:prstGeom prst="rect">
            <a:avLst/>
          </a:prstGeo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 anchorCtr="1"/>
          <a:lstStyle/>
          <a:p>
            <a:pPr algn="ctr" eaLnBrk="1" hangingPunct="1">
              <a:defRPr/>
            </a:pP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Licensing Issues</a:t>
            </a:r>
          </a:p>
          <a:p>
            <a:pPr algn="ctr" eaLnBrk="1" hangingPunct="1">
              <a:defRPr/>
            </a:pP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(Invalid E-Mail Addresses)</a:t>
            </a:r>
          </a:p>
          <a:p>
            <a:pPr algn="ctr" eaLnBrk="1" hangingPunct="1">
              <a:defRPr/>
            </a:pPr>
            <a:endParaRPr lang="en-US" sz="3600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DB89079F-AAC9-E8D9-9C01-282FEF8B8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779453"/>
            <a:ext cx="6096000" cy="2677656"/>
          </a:xfrm>
          <a:prstGeom prst="rect">
            <a:avLst/>
          </a:prstGeom>
          <a:solidFill>
            <a:srgbClr val="FFCCFF">
              <a:alpha val="50196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 indent="233363">
              <a:spcBef>
                <a:spcPct val="35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35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35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35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227013" indent="0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request licensees update email addresses and list an agency or title email instead of a personal email, as personnel and job duties change which could lead to information being misdirected or stale.</a:t>
            </a:r>
          </a:p>
        </p:txBody>
      </p:sp>
      <p:pic>
        <p:nvPicPr>
          <p:cNvPr id="9232" name="Picture 7" descr="A black and white name plate&#10;&#10;Description automatically generated">
            <a:extLst>
              <a:ext uri="{FF2B5EF4-FFF2-40B4-BE49-F238E27FC236}">
                <a16:creationId xmlns:a16="http://schemas.microsoft.com/office/drawing/2014/main" id="{998AF998-1714-A2E3-AB21-3D7611BE4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286000"/>
            <a:ext cx="2135620" cy="146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A picture containing text, pool ball, dark&#10;&#10;AI-generated content may be incorrect.">
            <a:extLst>
              <a:ext uri="{FF2B5EF4-FFF2-40B4-BE49-F238E27FC236}">
                <a16:creationId xmlns:a16="http://schemas.microsoft.com/office/drawing/2014/main" id="{2DBFFE4E-AB9F-30DC-681A-6844EE4ACF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613275"/>
            <a:ext cx="2895600" cy="1930400"/>
          </a:xfrm>
          <a:prstGeom prst="rect">
            <a:avLst/>
          </a:prstGeom>
        </p:spPr>
      </p:pic>
      <p:pic>
        <p:nvPicPr>
          <p:cNvPr id="12" name="Picture 11" descr="A picture containing text, businesscard&#10;&#10;AI-generated content may be incorrect.">
            <a:extLst>
              <a:ext uri="{FF2B5EF4-FFF2-40B4-BE49-F238E27FC236}">
                <a16:creationId xmlns:a16="http://schemas.microsoft.com/office/drawing/2014/main" id="{F7D88DF0-3B02-8FC4-72ED-B9B78DE535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2" y="4617129"/>
            <a:ext cx="1865376" cy="165201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847E79-70F3-8758-A56F-7234EBAF85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52B518B-889D-49E3-9172-43123ADAC3A8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6" name="Rectangle 6" descr="Newsprint">
            <a:extLst>
              <a:ext uri="{FF2B5EF4-FFF2-40B4-BE49-F238E27FC236}">
                <a16:creationId xmlns:a16="http://schemas.microsoft.com/office/drawing/2014/main" id="{E5AD6862-2408-322B-6CE7-66C66DD01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63513"/>
            <a:ext cx="6096000" cy="1233487"/>
          </a:xfrm>
          <a:prstGeom prst="rect">
            <a:avLst/>
          </a:prstGeo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 anchorCtr="1"/>
          <a:lstStyle/>
          <a:p>
            <a:pPr algn="ctr" eaLnBrk="1" hangingPunct="1">
              <a:defRPr/>
            </a:pP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Topics for FCC Update</a:t>
            </a:r>
            <a:br>
              <a:rPr lang="en-US" sz="3600" dirty="0">
                <a:solidFill>
                  <a:schemeClr val="tx2"/>
                </a:solidFill>
                <a:cs typeface="+mn-cs"/>
              </a:rPr>
            </a:br>
            <a:endParaRPr lang="en-US" sz="3600" dirty="0">
              <a:solidFill>
                <a:schemeClr val="tx2"/>
              </a:solidFill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DAA9306-A731-39AA-E546-76E789DC38FA}"/>
              </a:ext>
            </a:extLst>
          </p:cNvPr>
          <p:cNvGrpSpPr/>
          <p:nvPr/>
        </p:nvGrpSpPr>
        <p:grpSpPr>
          <a:xfrm>
            <a:off x="805649" y="2057400"/>
            <a:ext cx="7467600" cy="1130904"/>
            <a:chOff x="609600" y="2438400"/>
            <a:chExt cx="7976113" cy="104732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BA7EA8A-CF5C-8A17-7921-426AA48CAF8A}"/>
                </a:ext>
              </a:extLst>
            </p:cNvPr>
            <p:cNvSpPr txBox="1"/>
            <p:nvPr/>
          </p:nvSpPr>
          <p:spPr>
            <a:xfrm>
              <a:off x="609600" y="2438400"/>
              <a:ext cx="914401" cy="54155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3200" b="1" dirty="0">
                  <a:ln w="12700">
                    <a:solidFill>
                      <a:schemeClr val="tx2"/>
                    </a:solidFill>
                    <a:prstDash val="solid"/>
                  </a:ln>
                  <a:solidFill>
                    <a:schemeClr val="accent6">
                      <a:lumMod val="50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II.</a:t>
              </a:r>
              <a:endParaRPr lang="en-US" sz="3200" dirty="0"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362F1ED-DE7D-4F2C-3893-2D1DF6FC317A}"/>
                </a:ext>
              </a:extLst>
            </p:cNvPr>
            <p:cNvSpPr txBox="1"/>
            <p:nvPr/>
          </p:nvSpPr>
          <p:spPr>
            <a:xfrm>
              <a:off x="1489969" y="2488118"/>
              <a:ext cx="7095744" cy="99760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>
              <a:defPPr>
                <a:defRPr lang="en-US"/>
              </a:defPPr>
              <a:lvl1pPr eaLnBrk="0" hangingPunct="0">
                <a:defRPr sz="2800" b="1">
                  <a:ln w="12700">
                    <a:solidFill>
                      <a:schemeClr val="tx2"/>
                    </a:solidFill>
                    <a:prstDash val="solid"/>
                  </a:ln>
                  <a:solidFill>
                    <a:srgbClr val="8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defRPr>
              </a:lvl1pPr>
            </a:lstStyle>
            <a:p>
              <a:pPr>
                <a:defRPr/>
              </a:pPr>
              <a:r>
                <a:rPr lang="en-US" sz="3200" dirty="0"/>
                <a:t>700 MHz and 800 MHz RPC Dockets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E2B645F-F87C-A760-DC66-CE39D4EF4ED1}"/>
              </a:ext>
            </a:extLst>
          </p:cNvPr>
          <p:cNvGrpSpPr/>
          <p:nvPr/>
        </p:nvGrpSpPr>
        <p:grpSpPr>
          <a:xfrm>
            <a:off x="3124200" y="3500024"/>
            <a:ext cx="2792848" cy="2771775"/>
            <a:chOff x="3124200" y="3429000"/>
            <a:chExt cx="2792848" cy="2771775"/>
          </a:xfrm>
        </p:grpSpPr>
        <p:pic>
          <p:nvPicPr>
            <p:cNvPr id="11" name="Picture 10" descr="A picture containing text&#10;&#10;AI-generated content may be incorrect.">
              <a:extLst>
                <a:ext uri="{FF2B5EF4-FFF2-40B4-BE49-F238E27FC236}">
                  <a16:creationId xmlns:a16="http://schemas.microsoft.com/office/drawing/2014/main" id="{E326CF56-20B0-6C89-53DA-81833EE364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4200" y="3429000"/>
              <a:ext cx="2792848" cy="27432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CA36D22-449E-935D-B7C7-724926E9A395}"/>
                </a:ext>
              </a:extLst>
            </p:cNvPr>
            <p:cNvSpPr/>
            <p:nvPr/>
          </p:nvSpPr>
          <p:spPr bwMode="auto">
            <a:xfrm>
              <a:off x="3733800" y="5991225"/>
              <a:ext cx="1676400" cy="20955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1046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AD5D58-A24A-46B9-2AF2-4FBCF5D360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52B518B-889D-49E3-9172-43123ADAC3A8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463F24-501D-8A7F-C8E6-4E29F1865A5D}"/>
              </a:ext>
            </a:extLst>
          </p:cNvPr>
          <p:cNvSpPr txBox="1"/>
          <p:nvPr/>
        </p:nvSpPr>
        <p:spPr bwMode="auto">
          <a:xfrm>
            <a:off x="3832935" y="1981200"/>
            <a:ext cx="5018843" cy="21875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2000" kern="1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   Just a reminder that the Bureau established PS Docket No. 23-237 as an administrative convenience to replace the previous                55 individual 800 MHz dockets established on a region-by region basis.  Use this new docket for any future 800 MHz RPC filings.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0E8E08-48D1-8C51-3636-AF012195CC95}"/>
              </a:ext>
            </a:extLst>
          </p:cNvPr>
          <p:cNvSpPr txBox="1"/>
          <p:nvPr/>
        </p:nvSpPr>
        <p:spPr>
          <a:xfrm>
            <a:off x="457200" y="2469503"/>
            <a:ext cx="2362200" cy="584775"/>
          </a:xfrm>
          <a:prstGeom prst="rect">
            <a:avLst/>
          </a:prstGeom>
          <a:gradFill flip="none" rotWithShape="1">
            <a:gsLst>
              <a:gs pos="12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41000">
                <a:schemeClr val="tx2">
                  <a:lumMod val="20000"/>
                  <a:lumOff val="80000"/>
                  <a:shade val="100000"/>
                  <a:satMod val="115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75000"/>
              </a:schemeClr>
            </a:solidFill>
          </a:ln>
          <a:scene3d>
            <a:camera prst="obliqueTopRigh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800 MHz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CD73F4-BAEF-3098-F4BA-D3A20415C622}"/>
              </a:ext>
            </a:extLst>
          </p:cNvPr>
          <p:cNvSpPr txBox="1"/>
          <p:nvPr/>
        </p:nvSpPr>
        <p:spPr>
          <a:xfrm>
            <a:off x="457200" y="5257800"/>
            <a:ext cx="2362200" cy="584775"/>
          </a:xfrm>
          <a:prstGeom prst="rect">
            <a:avLst/>
          </a:prstGeom>
          <a:gradFill flip="none" rotWithShape="1">
            <a:gsLst>
              <a:gs pos="12000">
                <a:schemeClr val="tx2">
                  <a:lumMod val="20000"/>
                  <a:lumOff val="80000"/>
                  <a:shade val="67500"/>
                  <a:satMod val="115000"/>
                  <a:alpha val="80000"/>
                </a:schemeClr>
              </a:gs>
              <a:gs pos="41000">
                <a:schemeClr val="accent1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75000"/>
              </a:schemeClr>
            </a:solidFill>
          </a:ln>
          <a:scene3d>
            <a:camera prst="obliqueTopRigh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700 MHz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452345-F99D-2DA5-12BB-2A0AEE1F97D0}"/>
              </a:ext>
            </a:extLst>
          </p:cNvPr>
          <p:cNvSpPr txBox="1"/>
          <p:nvPr/>
        </p:nvSpPr>
        <p:spPr bwMode="auto">
          <a:xfrm>
            <a:off x="3744156" y="5129187"/>
            <a:ext cx="5018843" cy="7718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2000" kern="1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   The docket for 700 MHz RPC filings continues to be: WT Docket No. 02-378.    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1B702FB8-9104-6A47-1516-D3D16102D1D3}"/>
              </a:ext>
            </a:extLst>
          </p:cNvPr>
          <p:cNvSpPr/>
          <p:nvPr/>
        </p:nvSpPr>
        <p:spPr bwMode="auto">
          <a:xfrm>
            <a:off x="3124200" y="2590800"/>
            <a:ext cx="457200" cy="228600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93CD0F25-ADE0-5DDF-CB7A-B77401ADF2A1}"/>
              </a:ext>
            </a:extLst>
          </p:cNvPr>
          <p:cNvSpPr/>
          <p:nvPr/>
        </p:nvSpPr>
        <p:spPr bwMode="auto">
          <a:xfrm>
            <a:off x="3094608" y="5346001"/>
            <a:ext cx="457200" cy="228600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Rectangle 13" descr="Newsprint">
            <a:extLst>
              <a:ext uri="{FF2B5EF4-FFF2-40B4-BE49-F238E27FC236}">
                <a16:creationId xmlns:a16="http://schemas.microsoft.com/office/drawing/2014/main" id="{736C7F2A-747B-4616-D8C0-8315CD485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63513"/>
            <a:ext cx="6096000" cy="1233487"/>
          </a:xfrm>
          <a:prstGeom prst="rect">
            <a:avLst/>
          </a:prstGeo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 anchorCtr="1"/>
          <a:lstStyle/>
          <a:p>
            <a:pPr algn="ctr" eaLnBrk="1" hangingPunct="1">
              <a:defRPr/>
            </a:pP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700 MHz and 800 MHz RPC Dockets</a:t>
            </a:r>
          </a:p>
          <a:p>
            <a:pPr algn="ctr" eaLnBrk="1" hangingPunct="1">
              <a:defRPr/>
            </a:pPr>
            <a:endParaRPr lang="en-US" sz="3600" dirty="0">
              <a:solidFill>
                <a:schemeClr val="tx2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4164418"/>
      </p:ext>
    </p:extLst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16409</TotalTime>
  <Words>694</Words>
  <Application>Microsoft Office PowerPoint</Application>
  <PresentationFormat>On-screen Show (4:3)</PresentationFormat>
  <Paragraphs>121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Tahoma</vt:lpstr>
      <vt:lpstr>Times New Roman</vt:lpstr>
      <vt:lpstr>Wingdings</vt:lpstr>
      <vt:lpstr>Blends</vt:lpstr>
      <vt:lpstr>Federal Communications Commission Discussion Panel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Federal Communications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stephanie.caccomo</dc:creator>
  <cp:lastModifiedBy>Amanda Bredstrup</cp:lastModifiedBy>
  <cp:revision>763</cp:revision>
  <dcterms:created xsi:type="dcterms:W3CDTF">2009-03-19T15:11:54Z</dcterms:created>
  <dcterms:modified xsi:type="dcterms:W3CDTF">2025-07-24T12:59:28Z</dcterms:modified>
</cp:coreProperties>
</file>